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4" r:id="rId2"/>
    <p:sldId id="291" r:id="rId3"/>
    <p:sldId id="310" r:id="rId4"/>
    <p:sldId id="318" r:id="rId5"/>
    <p:sldId id="306" r:id="rId6"/>
    <p:sldId id="294" r:id="rId7"/>
    <p:sldId id="295" r:id="rId8"/>
    <p:sldId id="296" r:id="rId9"/>
    <p:sldId id="307" r:id="rId10"/>
    <p:sldId id="298" r:id="rId11"/>
    <p:sldId id="299" r:id="rId12"/>
    <p:sldId id="305" r:id="rId13"/>
    <p:sldId id="301" r:id="rId14"/>
    <p:sldId id="300" r:id="rId15"/>
    <p:sldId id="303" r:id="rId16"/>
    <p:sldId id="316" r:id="rId17"/>
    <p:sldId id="317" r:id="rId18"/>
    <p:sldId id="313" r:id="rId19"/>
    <p:sldId id="314" r:id="rId20"/>
    <p:sldId id="297" r:id="rId21"/>
    <p:sldId id="308" r:id="rId22"/>
    <p:sldId id="311" r:id="rId23"/>
    <p:sldId id="315" r:id="rId2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February 2015</a:t>
            </a: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PPT is 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Relative importance of “data science”</a:t>
            </a:r>
            <a:endParaRPr lang="en-US" altLang="en-US" sz="28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 smtClean="0"/>
              <a:t>USC, M.S. (part of the C.S. Dept.)</a:t>
            </a:r>
          </a:p>
          <a:p>
            <a:pPr lvl="1"/>
            <a:r>
              <a:rPr lang="en-US" altLang="en-US" sz="1600" dirty="0" smtClean="0">
                <a:hlinkClick r:id="rId2"/>
              </a:rPr>
              <a:t>http</a:t>
            </a:r>
            <a:r>
              <a:rPr lang="en-US" altLang="en-US" sz="1600" dirty="0">
                <a:hlinkClick r:id="rId2"/>
              </a:rPr>
              <a:t>://</a:t>
            </a:r>
            <a:r>
              <a:rPr lang="en-US" altLang="en-US" sz="1600" dirty="0" smtClean="0">
                <a:hlinkClick r:id="rId2"/>
              </a:rPr>
              <a:t>www.cs.usc.edu/academics/masters/msdata.htm</a:t>
            </a:r>
            <a:endParaRPr lang="en-US" altLang="en-US" sz="1600" dirty="0" smtClean="0"/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UCI Extension, certificate</a:t>
            </a:r>
            <a:endParaRPr lang="en-US" altLang="en-US" sz="2000" dirty="0"/>
          </a:p>
          <a:p>
            <a:pPr lvl="1"/>
            <a:r>
              <a:rPr lang="en-US" altLang="en-US" sz="1600" dirty="0"/>
              <a:t>http://unex.uci.edu/areas/it/data_science/</a:t>
            </a:r>
          </a:p>
          <a:p>
            <a:pPr lvl="1"/>
            <a:endParaRPr lang="en-US" altLang="en-US" sz="1600" dirty="0" smtClean="0"/>
          </a:p>
          <a:p>
            <a:r>
              <a:rPr lang="en-US" altLang="en-US" sz="2000" dirty="0" smtClean="0"/>
              <a:t>UC Berkeley, M.S. (online) (part of the School of Information)</a:t>
            </a:r>
            <a:endParaRPr lang="en-US" altLang="en-US" sz="2000" dirty="0"/>
          </a:p>
          <a:p>
            <a:pPr lvl="1"/>
            <a:r>
              <a:rPr lang="en-US" altLang="en-US" sz="1600" dirty="0">
                <a:hlinkClick r:id="rId3"/>
              </a:rPr>
              <a:t>http://datascience.berkeley.edu</a:t>
            </a:r>
            <a:r>
              <a:rPr lang="en-US" altLang="en-US" sz="1600" dirty="0" smtClean="0">
                <a:hlinkClick r:id="rId3"/>
              </a:rPr>
              <a:t>/</a:t>
            </a:r>
            <a:endParaRPr lang="en-US" altLang="en-US" sz="1600" dirty="0" smtClean="0"/>
          </a:p>
          <a:p>
            <a:pPr lvl="1"/>
            <a:endParaRPr lang="en-US" altLang="en-US" sz="1600" dirty="0"/>
          </a:p>
          <a:p>
            <a:r>
              <a:rPr lang="en-US" altLang="en-US" sz="2000" dirty="0" smtClean="0"/>
              <a:t>CSU Fullerton, certificate, online, accelerated</a:t>
            </a:r>
            <a:endParaRPr lang="en-US" altLang="en-US" sz="2000" dirty="0"/>
          </a:p>
          <a:p>
            <a:pPr lvl="1"/>
            <a:r>
              <a:rPr lang="en-US" altLang="en-US" sz="1600" dirty="0"/>
              <a:t>http://extension.fullerton.edu/professionaldevelopment/certificates/data-science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 smtClean="0"/>
              <a:t>Is undergraduate appropriate?</a:t>
            </a:r>
          </a:p>
          <a:p>
            <a:r>
              <a:rPr lang="en-US" altLang="en-US" sz="2000" dirty="0" smtClean="0"/>
              <a:t>Is CSU (mainstream) appropriate?</a:t>
            </a:r>
          </a:p>
          <a:p>
            <a:r>
              <a:rPr lang="en-US" altLang="en-US" sz="2000" dirty="0" smtClean="0"/>
              <a:t>Other approaches/ideas?</a:t>
            </a:r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endParaRPr lang="en-US" altLang="en-US" sz="20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“cloud computing”, “big data”, “marketing analytics”, and worse of all, “data science”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600" dirty="0" smtClean="0">
                <a:ea typeface="Calibri" panose="020F0502020204030204" pitchFamily="34" charset="0"/>
              </a:rPr>
              <a:t> “terms”, not ours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 prefer decision-support systems,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600" dirty="0" smtClean="0">
                <a:ea typeface="Calibri" panose="020F0502020204030204" pitchFamily="34" charset="0"/>
              </a:rPr>
              <a:t>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600" dirty="0" smtClean="0">
                <a:ea typeface="Calibri" panose="020F0502020204030204" pitchFamily="34" charset="0"/>
              </a:rPr>
              <a:t>, but most of the folks I routinely work with prefer the term “data science” (I suppose we might agree on the terms </a:t>
            </a:r>
            <a:r>
              <a:rPr lang="en-US" altLang="en-US" sz="16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600" dirty="0" smtClean="0">
                <a:ea typeface="Calibri" panose="020F0502020204030204" pitchFamily="34" charset="0"/>
              </a:rPr>
              <a:t> 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600" dirty="0" smtClean="0">
                <a:ea typeface="Calibri" panose="020F0502020204030204" pitchFamily="34" charset="0"/>
              </a:rPr>
              <a:t>.)</a:t>
            </a:r>
            <a:endParaRPr lang="en-US" altLang="en-US" sz="16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20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20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6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600" dirty="0" smtClean="0">
                <a:ea typeface="Calibri" panose="020F0502020204030204" pitchFamily="34" charset="0"/>
              </a:rPr>
              <a:t> (primary), David McArthur, Rob Gould, Jeremy Miles, Tim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sz="1600" dirty="0"/>
              <a:t>Eduardo </a:t>
            </a:r>
            <a:r>
              <a:rPr lang="en-US" sz="1600" dirty="0" err="1"/>
              <a:t>Arino</a:t>
            </a:r>
            <a:r>
              <a:rPr lang="en-US" sz="1600" dirty="0"/>
              <a:t> de la </a:t>
            </a:r>
            <a:r>
              <a:rPr lang="en-US" sz="1600" dirty="0" err="1" smtClean="0"/>
              <a:t>Rubia</a:t>
            </a:r>
            <a:r>
              <a:rPr lang="en-US" sz="1600" dirty="0" smtClean="0"/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and others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Opportunities and Challenges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Is there a </a:t>
            </a:r>
            <a:r>
              <a:rPr lang="en-US" altLang="en-US" sz="16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What should be our institutional role (if any) in this community?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6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600" dirty="0" smtClean="0">
                <a:ea typeface="Calibri" panose="020F0502020204030204" pitchFamily="34" charset="0"/>
              </a:rPr>
              <a:t> in the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Licensing? Certifications?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aren’t in going to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</a:t>
            </a:r>
            <a:r>
              <a:rPr lang="en-US" altLang="en-US" sz="1800" dirty="0">
                <a:ea typeface="Calibri" panose="020F0502020204030204" pitchFamily="34" charset="0"/>
              </a:rPr>
              <a:t>(2012),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High Tech in LA 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i="1" dirty="0"/>
              <a:t>Journal of Data </a:t>
            </a:r>
            <a:r>
              <a:rPr lang="en-US" sz="1600" i="1" dirty="0" smtClean="0"/>
              <a:t>Science</a:t>
            </a:r>
          </a:p>
          <a:p>
            <a:pPr lvl="1" eaLnBrk="1" hangingPunct="1"/>
            <a:r>
              <a:rPr lang="en-US" sz="1600" i="1" dirty="0"/>
              <a:t>Data, </a:t>
            </a:r>
            <a:r>
              <a:rPr lang="en-US" sz="1600" i="1" dirty="0" err="1"/>
              <a:t>dikw</a:t>
            </a:r>
            <a:r>
              <a:rPr lang="en-US" sz="1600" i="1" dirty="0"/>
              <a:t>, big data and data science</a:t>
            </a:r>
            <a:endParaRPr lang="en-US" altLang="en-US" sz="1600" i="1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marL="0" indent="0" eaLnBrk="1" hangingPunct="1">
              <a:buNone/>
            </a:pPr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TDWI Big </a:t>
            </a:r>
            <a:r>
              <a:rPr lang="en-US" altLang="en-US" sz="1600" dirty="0">
                <a:ea typeface="Calibri" panose="020F0502020204030204" pitchFamily="34" charset="0"/>
              </a:rPr>
              <a:t>Data conference </a:t>
            </a:r>
            <a:r>
              <a:rPr lang="en-US" altLang="en-US" sz="1600" dirty="0" smtClean="0">
                <a:ea typeface="Calibri" panose="020F0502020204030204" pitchFamily="34" charset="0"/>
              </a:rPr>
              <a:t>(February,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(Las Vegas, NV)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200" dirty="0">
                <a:ea typeface="Calibri" panose="020F0502020204030204" pitchFamily="34" charset="0"/>
              </a:rPr>
              <a:t>http://meetings2.informs.org/wordpress/analytics2015/</a:t>
            </a: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Analytics Magazine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http://www.analytics-magazine.org/</a:t>
            </a: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</a:t>
            </a:r>
            <a:r>
              <a:rPr lang="en-US" altLang="en-US" dirty="0" smtClean="0">
                <a:ea typeface="Calibri" panose="020F0502020204030204" pitchFamily="34" charset="0"/>
              </a:rPr>
              <a:t>Explanations (1/2)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“Extreme Discounting”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am deliberately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overweighting</a:t>
            </a:r>
            <a:r>
              <a:rPr lang="en-US" altLang="en-US" sz="1400" dirty="0" smtClean="0">
                <a:ea typeface="Calibri" panose="020F0502020204030204" pitchFamily="34" charset="0"/>
              </a:rPr>
              <a:t>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underweighting</a:t>
            </a:r>
            <a:r>
              <a:rPr lang="en-US" altLang="en-US" sz="1400" dirty="0" smtClean="0">
                <a:ea typeface="Calibri" panose="020F0502020204030204" pitchFamily="34" charset="0"/>
              </a:rPr>
              <a:t>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long-term goals.”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Finance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“Loan-to-Value”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Statistics (inference)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(narrow 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have 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Computer Science (machine learning)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Demonstrated capability with the </a:t>
            </a:r>
            <a:r>
              <a:rPr lang="en-US" altLang="en-US" sz="1400" i="1" dirty="0">
                <a:ea typeface="Calibri" panose="020F0502020204030204" pitchFamily="34" charset="0"/>
              </a:rPr>
              <a:t>current</a:t>
            </a:r>
            <a:r>
              <a:rPr lang="en-US" altLang="en-US" sz="1400" dirty="0">
                <a:ea typeface="Calibri" panose="020F0502020204030204" pitchFamily="34" charset="0"/>
              </a:rPr>
              <a:t> (“right now”) platforms and languages is the valued skill.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need </a:t>
            </a:r>
            <a:r>
              <a:rPr lang="en-US" altLang="en-US" sz="1400" i="1" dirty="0">
                <a:ea typeface="Calibri" panose="020F0502020204030204" pitchFamily="34" charset="0"/>
              </a:rPr>
              <a:t>Bayesian</a:t>
            </a:r>
            <a:r>
              <a:rPr lang="en-US" altLang="en-US" sz="1400" dirty="0">
                <a:ea typeface="Calibri" panose="020F0502020204030204" pitchFamily="34" charset="0"/>
              </a:rPr>
              <a:t> approaches </a:t>
            </a:r>
            <a:r>
              <a:rPr lang="en-US" altLang="en-US" sz="1400" dirty="0" smtClean="0">
                <a:ea typeface="Calibri" panose="020F0502020204030204" pitchFamily="34" charset="0"/>
              </a:rPr>
              <a:t>for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large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“samples”, not </a:t>
            </a:r>
            <a:r>
              <a:rPr lang="en-US" altLang="en-US" sz="1400" i="1" dirty="0">
                <a:ea typeface="Calibri" panose="020F0502020204030204" pitchFamily="34" charset="0"/>
              </a:rPr>
              <a:t>frequentist</a:t>
            </a:r>
            <a:r>
              <a:rPr lang="en-US" altLang="en-US" sz="1400" dirty="0">
                <a:ea typeface="Calibri" panose="020F0502020204030204" pitchFamily="34" charset="0"/>
              </a:rPr>
              <a:t> approach </a:t>
            </a:r>
            <a:r>
              <a:rPr lang="en-US" altLang="en-US" sz="1400" dirty="0" smtClean="0">
                <a:ea typeface="Calibri" panose="020F0502020204030204" pitchFamily="34" charset="0"/>
              </a:rPr>
              <a:t>for </a:t>
            </a:r>
            <a:r>
              <a:rPr lang="en-US" altLang="en-US" sz="1400" u="sng" dirty="0">
                <a:ea typeface="Calibri" panose="020F0502020204030204" pitchFamily="34" charset="0"/>
              </a:rPr>
              <a:t>small</a:t>
            </a:r>
            <a:r>
              <a:rPr lang="en-US" altLang="en-US" sz="1400" dirty="0">
                <a:ea typeface="Calibri" panose="020F0502020204030204" pitchFamily="34" charset="0"/>
              </a:rPr>
              <a:t> samples.”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</a:t>
            </a:r>
            <a:r>
              <a:rPr lang="en-US" altLang="en-US" dirty="0" smtClean="0">
                <a:ea typeface="Calibri" panose="020F0502020204030204" pitchFamily="34" charset="0"/>
              </a:rPr>
              <a:t>Explanations (2/2)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Psychology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“You don’t know me!”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UC, CSU, and CCC’s teach mostly theories and I mostly just learn how to write papers there.”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Education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don’t need general education and extra-</a:t>
            </a:r>
            <a:r>
              <a:rPr lang="en-US" altLang="en-US" sz="1400" dirty="0" err="1">
                <a:ea typeface="Calibri" panose="020F0502020204030204" pitchFamily="34" charset="0"/>
              </a:rPr>
              <a:t>curriculars</a:t>
            </a:r>
            <a:r>
              <a:rPr lang="en-US" altLang="en-US" sz="1400" dirty="0">
                <a:ea typeface="Calibri" panose="020F0502020204030204" pitchFamily="34" charset="0"/>
              </a:rPr>
              <a:t>; I need </a:t>
            </a:r>
            <a:r>
              <a:rPr lang="en-US" altLang="en-US" sz="1400" i="1" dirty="0">
                <a:ea typeface="Calibri" panose="020F0502020204030204" pitchFamily="34" charset="0"/>
              </a:rPr>
              <a:t>just-in-time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education</a:t>
            </a:r>
            <a:r>
              <a:rPr lang="en-US" altLang="en-US" sz="1400" dirty="0">
                <a:ea typeface="Calibri" panose="020F0502020204030204" pitchFamily="34" charset="0"/>
              </a:rPr>
              <a:t> (for life).”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need </a:t>
            </a:r>
            <a:r>
              <a:rPr lang="en-US" altLang="en-US" sz="1400" i="1" dirty="0">
                <a:ea typeface="Calibri" panose="020F0502020204030204" pitchFamily="34" charset="0"/>
              </a:rPr>
              <a:t>just-in-time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theories</a:t>
            </a:r>
            <a:r>
              <a:rPr lang="en-US" altLang="en-US" sz="1400" dirty="0">
                <a:ea typeface="Calibri" panose="020F0502020204030204" pitchFamily="34" charset="0"/>
              </a:rPr>
              <a:t> for my practice (to answer the boss’ questions for next week).”</a:t>
            </a:r>
          </a:p>
          <a:p>
            <a:pPr lvl="1" eaLnBrk="1" hangingPunct="1"/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Political </a:t>
            </a:r>
            <a:r>
              <a:rPr lang="en-US" sz="1800" dirty="0" smtClean="0"/>
              <a:t>Science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“Help! I’m scared and confused about the future and my role in it!”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“If I don’t take this job, someone with an H1-B visa might.”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Historiography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“Merchant-Craftsmen”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dirty="0" smtClean="0">
                <a:ea typeface="Calibri" panose="020F0502020204030204" pitchFamily="34" charset="0"/>
              </a:rPr>
              <a:t>“Craft Guilds” </a:t>
            </a:r>
            <a:r>
              <a:rPr lang="en-US" altLang="en-US" sz="1400" dirty="0" smtClean="0">
                <a:ea typeface="Calibri" panose="020F0502020204030204" pitchFamily="34" charset="0"/>
              </a:rPr>
              <a:t>(apprentice, journeyman, master)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“Trades[men</a:t>
            </a:r>
            <a:r>
              <a:rPr lang="en-US" altLang="en-US" sz="1400" dirty="0">
                <a:ea typeface="Calibri" panose="020F0502020204030204" pitchFamily="34" charset="0"/>
              </a:rPr>
              <a:t>] and crafts[men] have always created </a:t>
            </a:r>
            <a:r>
              <a:rPr lang="en-US" altLang="en-US" sz="1400" dirty="0" smtClean="0">
                <a:ea typeface="Calibri" panose="020F0502020204030204" pitchFamily="34" charset="0"/>
              </a:rPr>
              <a:t>local, persistent, supportive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9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@Risk, 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Srv</a:t>
            </a:r>
            <a:r>
              <a:rPr lang="en-US" altLang="en-US" sz="1600" dirty="0" smtClean="0">
                <a:ea typeface="Calibri" panose="020F0502020204030204" pitchFamily="34" charset="0"/>
              </a:rPr>
              <a:t>., Oracle Adv. Anal.,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1494</Words>
  <Application>Microsoft Office PowerPoint</Application>
  <PresentationFormat>On-screen Show (4:3)</PresentationFormat>
  <Paragraphs>206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Corbel</vt:lpstr>
      <vt:lpstr>Default Design</vt:lpstr>
      <vt:lpstr>Data Science in L.A.'s “Silicon Beach”: Shadow Vocation or Emergent Profession? </vt:lpstr>
      <vt:lpstr>Motivation</vt:lpstr>
      <vt:lpstr>Candidate Explanations (1/2)</vt:lpstr>
      <vt:lpstr>Candidate Explanations (2/2)</vt:lpstr>
      <vt:lpstr>PowerPoint Presentation</vt:lpstr>
      <vt:lpstr>PowerPoint Presentation</vt:lpstr>
      <vt:lpstr>PowerPoint Presentation</vt:lpstr>
      <vt:lpstr>Coordination</vt:lpstr>
      <vt:lpstr>R and/or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importance of “data science”</vt:lpstr>
      <vt:lpstr>PowerPoint Presentation</vt:lpstr>
      <vt:lpstr>4-year Schools in this New “Service” Economy in CA?</vt:lpstr>
      <vt:lpstr>CCC’s in this New “Service” Economy?</vt:lpstr>
      <vt:lpstr>Open Questions</vt:lpstr>
      <vt:lpstr>Open Questions</vt:lpstr>
      <vt:lpstr>Further Reading</vt:lpstr>
      <vt:lpstr>Further Reading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175</cp:revision>
  <cp:lastPrinted>2013-12-28T01:30:23Z</cp:lastPrinted>
  <dcterms:created xsi:type="dcterms:W3CDTF">2010-10-28T16:48:55Z</dcterms:created>
  <dcterms:modified xsi:type="dcterms:W3CDTF">2015-02-20T19:43:54Z</dcterms:modified>
</cp:coreProperties>
</file>